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7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60"/>
    <p:restoredTop sz="86418"/>
  </p:normalViewPr>
  <p:slideViewPr>
    <p:cSldViewPr>
      <p:cViewPr varScale="1">
        <p:scale>
          <a:sx n="108" d="100"/>
          <a:sy n="108" d="100"/>
        </p:scale>
        <p:origin x="1984" y="184"/>
      </p:cViewPr>
      <p:guideLst>
        <p:guide orient="horz" pos="2160"/>
        <p:guide pos="2880"/>
        <p:guide orient="horz" pos="37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46432-D138-B74D-9F74-3F096B198CF7}" type="datetimeFigureOut">
              <a:rPr lang="it-IT" smtClean="0"/>
              <a:t>29/03/21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C39D0-5E53-624E-BC82-0D99F3292F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45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810439FA-B41F-3B4C-A764-0D4BEAA958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342953" y="1189480"/>
            <a:ext cx="7772400" cy="1470025"/>
          </a:xfrm>
        </p:spPr>
        <p:txBody>
          <a:bodyPr/>
          <a:lstStyle>
            <a:lvl1pPr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9" name="Immagine 8" descr="logo lattes bianco.psd">
            <a:extLst>
              <a:ext uri="{FF2B5EF4-FFF2-40B4-BE49-F238E27FC236}">
                <a16:creationId xmlns:a16="http://schemas.microsoft.com/office/drawing/2014/main" id="{E784A149-F9A5-F44F-A66F-6A9F685EBA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106045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324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839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29/03/21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52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29/03/21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215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D07A-5312-4757-A6A8-3299142A6291}" type="datetimeFigureOut">
              <a:rPr lang="it-IT" smtClean="0"/>
              <a:pPr/>
              <a:t>29/03/21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BF82-92B2-45A9-BBA1-C55A9F440E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84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foglio quadretti.psd">
            <a:extLst>
              <a:ext uri="{FF2B5EF4-FFF2-40B4-BE49-F238E27FC236}">
                <a16:creationId xmlns:a16="http://schemas.microsoft.com/office/drawing/2014/main" id="{D4247A78-33FE-3842-B42F-CD97C3BE5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-26988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7200"/>
            <a:ext cx="8229600" cy="114300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48511B8-C38F-C145-8388-A0B1BFD86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8229600" cy="4536000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2" name="Immagine 11" descr="foglio quadretti.psd">
            <a:extLst>
              <a:ext uri="{FF2B5EF4-FFF2-40B4-BE49-F238E27FC236}">
                <a16:creationId xmlns:a16="http://schemas.microsoft.com/office/drawing/2014/main" id="{DCBD5901-9947-CF43-8125-6AA1D5B3A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6179304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5" descr="logo LATTES OK nero.jpg">
            <a:extLst>
              <a:ext uri="{FF2B5EF4-FFF2-40B4-BE49-F238E27FC236}">
                <a16:creationId xmlns:a16="http://schemas.microsoft.com/office/drawing/2014/main" id="{125C3238-CC32-F944-95BE-C78ED9AC2D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52151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E345C4A-E5DC-734A-87BD-16352F6EE69A}"/>
              </a:ext>
            </a:extLst>
          </p:cNvPr>
          <p:cNvSpPr txBox="1"/>
          <p:nvPr userDrawn="1"/>
        </p:nvSpPr>
        <p:spPr>
          <a:xfrm>
            <a:off x="305780" y="6425257"/>
            <a:ext cx="8532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© 2021 S. Lattes &amp; C. Editori SpA Torino</a:t>
            </a:r>
          </a:p>
        </p:txBody>
      </p:sp>
    </p:spTree>
    <p:extLst>
      <p:ext uri="{BB962C8B-B14F-4D97-AF65-F5344CB8AC3E}">
        <p14:creationId xmlns:p14="http://schemas.microsoft.com/office/powerpoint/2010/main" val="247602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29/03/21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24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29/03/21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22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29/03/21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19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29/03/21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70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29/03/21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84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29/03/21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48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29/03/21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66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4183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0D9E57DF-CEB1-1144-9CE9-EB87B8169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1062139"/>
            <a:ext cx="10369152" cy="8982278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A827E7A4-6E40-E240-B955-56D8DB2F4E84}"/>
              </a:ext>
            </a:extLst>
          </p:cNvPr>
          <p:cNvSpPr txBox="1">
            <a:spLocks/>
          </p:cNvSpPr>
          <p:nvPr/>
        </p:nvSpPr>
        <p:spPr>
          <a:xfrm>
            <a:off x="2632248" y="159893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7200" b="1" dirty="0">
                <a:solidFill>
                  <a:schemeClr val="bg1"/>
                </a:solidFill>
              </a:rPr>
              <a:t>Similitudine</a:t>
            </a:r>
            <a:endParaRPr lang="it-IT" sz="7200" dirty="0">
              <a:solidFill>
                <a:schemeClr val="bg1"/>
              </a:solidFill>
            </a:endParaRPr>
          </a:p>
        </p:txBody>
      </p:sp>
      <p:pic>
        <p:nvPicPr>
          <p:cNvPr id="9" name="Immagine 8" descr="logo lattes bianco.psd">
            <a:extLst>
              <a:ext uri="{FF2B5EF4-FFF2-40B4-BE49-F238E27FC236}">
                <a16:creationId xmlns:a16="http://schemas.microsoft.com/office/drawing/2014/main" id="{4D706A5C-0020-EF4C-A02E-927988A49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318" y="1599256"/>
            <a:ext cx="1060450" cy="110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B7AA8C1-1846-1A48-AC60-BE9F8A64C174}"/>
              </a:ext>
            </a:extLst>
          </p:cNvPr>
          <p:cNvSpPr txBox="1"/>
          <p:nvPr/>
        </p:nvSpPr>
        <p:spPr>
          <a:xfrm>
            <a:off x="305780" y="6425257"/>
            <a:ext cx="8532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© 2021 S. Lattes &amp; C. Editori SpA Torino</a:t>
            </a:r>
          </a:p>
        </p:txBody>
      </p:sp>
    </p:spTree>
    <p:extLst>
      <p:ext uri="{BB962C8B-B14F-4D97-AF65-F5344CB8AC3E}">
        <p14:creationId xmlns:p14="http://schemas.microsoft.com/office/powerpoint/2010/main" val="1631518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Similitudine e </a:t>
            </a:r>
            <a:r>
              <a:rPr lang="it-IT" b="1" dirty="0" err="1"/>
              <a:t>omotetia</a:t>
            </a:r>
            <a:r>
              <a:rPr lang="it-IT" b="1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>
          <a:xfrm>
            <a:off x="457200" y="1330200"/>
            <a:ext cx="8229600" cy="480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FIGURE OMOTETICHE</a:t>
            </a:r>
          </a:p>
          <a:p>
            <a:pPr>
              <a:buNone/>
            </a:pPr>
            <a:r>
              <a:rPr lang="it-IT" dirty="0"/>
              <a:t>Se </a:t>
            </a:r>
            <a:r>
              <a:rPr lang="it-IT" b="1" dirty="0"/>
              <a:t>F </a:t>
            </a:r>
            <a:r>
              <a:rPr lang="it-IT" dirty="0"/>
              <a:t>ed </a:t>
            </a:r>
            <a:r>
              <a:rPr lang="it-IT" b="1" dirty="0"/>
              <a:t>F′ </a:t>
            </a:r>
            <a:r>
              <a:rPr lang="it-IT" dirty="0"/>
              <a:t>sono due figure omotetiche allora: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/>
              <a:t>F</a:t>
            </a:r>
            <a:r>
              <a:rPr lang="it-IT" b="1" dirty="0"/>
              <a:t> </a:t>
            </a:r>
            <a:r>
              <a:rPr lang="it-IT" dirty="0"/>
              <a:t>e </a:t>
            </a:r>
            <a:r>
              <a:rPr lang="it-IT" b="1" dirty="0"/>
              <a:t>F′ </a:t>
            </a:r>
            <a:r>
              <a:rPr lang="it-IT" dirty="0"/>
              <a:t>sono simili;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/>
              <a:t>F</a:t>
            </a:r>
            <a:r>
              <a:rPr lang="it-IT" b="1" dirty="0"/>
              <a:t> </a:t>
            </a:r>
            <a:r>
              <a:rPr lang="it-IT" dirty="0"/>
              <a:t>e</a:t>
            </a:r>
            <a:r>
              <a:rPr lang="it-IT" b="1" dirty="0"/>
              <a:t> F′ </a:t>
            </a:r>
            <a:r>
              <a:rPr lang="it-IT" dirty="0"/>
              <a:t>hanno i lati corrispondenti paralleli;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le rette che passano per punti corrispondenti </a:t>
            </a:r>
          </a:p>
          <a:p>
            <a:r>
              <a:rPr lang="it-IT" dirty="0"/>
              <a:t>      delle due figure si incontrano in un punto </a:t>
            </a:r>
            <a:r>
              <a:rPr lang="it-IT" i="1" dirty="0"/>
              <a:t>O</a:t>
            </a:r>
            <a:r>
              <a:rPr lang="it-IT" dirty="0"/>
              <a:t> </a:t>
            </a:r>
          </a:p>
          <a:p>
            <a:r>
              <a:rPr lang="it-IT" dirty="0"/>
              <a:t>      detto </a:t>
            </a:r>
            <a:r>
              <a:rPr lang="it-IT" b="1" dirty="0"/>
              <a:t>centro di omotetia</a:t>
            </a:r>
            <a:r>
              <a:rPr lang="it-IT" dirty="0"/>
              <a:t>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7E3942E-3614-A148-9148-39CAB5CEF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634071"/>
            <a:ext cx="3898776" cy="422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56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Similitudine e omotetia 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Autofit/>
              </a:bodyPr>
              <a:lstStyle/>
              <a:p>
                <a:pPr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</a:rPr>
                  <a:t>COSTRUZIONE </a:t>
                </a:r>
                <a:r>
                  <a:rPr lang="it-IT" b="1" dirty="0" err="1">
                    <a:solidFill>
                      <a:schemeClr val="accent2">
                        <a:lumMod val="75000"/>
                      </a:schemeClr>
                    </a:solidFill>
                  </a:rPr>
                  <a:t>DI</a:t>
                </a: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</a:rPr>
                  <a:t>  FIGURE OMOTETICHE</a:t>
                </a:r>
              </a:p>
              <a:p>
                <a:pPr>
                  <a:buNone/>
                </a:pPr>
                <a:r>
                  <a:rPr lang="it-IT" dirty="0"/>
                  <a:t>Dato il triangolo </a:t>
                </a:r>
                <a:r>
                  <a:rPr lang="it-IT" i="1" dirty="0"/>
                  <a:t>ABC</a:t>
                </a:r>
                <a:r>
                  <a:rPr lang="it-IT" dirty="0"/>
                  <a:t>, costruiamo il triangolo omotetico </a:t>
                </a:r>
                <a:br>
                  <a:rPr lang="it-IT" dirty="0"/>
                </a:br>
                <a:r>
                  <a:rPr lang="it-IT" i="1" dirty="0"/>
                  <a:t>A′B′C′ </a:t>
                </a:r>
                <a:r>
                  <a:rPr lang="it-IT" dirty="0"/>
                  <a:t>in modo che il rapporto di similitudine sia 2. </a:t>
                </a:r>
                <a:br>
                  <a:rPr lang="it-IT" dirty="0"/>
                </a:br>
                <a:r>
                  <a:rPr lang="it-IT" dirty="0"/>
                  <a:t>Per fare ciò fissiamo a piacere un punto </a:t>
                </a:r>
                <a:r>
                  <a:rPr lang="it-IT" i="1" dirty="0"/>
                  <a:t>O</a:t>
                </a:r>
                <a:r>
                  <a:rPr lang="it-IT" dirty="0"/>
                  <a:t> nel piano e </a:t>
                </a:r>
                <a:br>
                  <a:rPr lang="it-IT" dirty="0"/>
                </a:br>
                <a:r>
                  <a:rPr lang="it-IT" dirty="0"/>
                  <a:t>tracciamo le semirette </a:t>
                </a:r>
                <a:r>
                  <a:rPr lang="it-IT" i="1" dirty="0"/>
                  <a:t>OA</a:t>
                </a:r>
                <a:r>
                  <a:rPr lang="it-IT" dirty="0"/>
                  <a:t>, </a:t>
                </a:r>
                <a:r>
                  <a:rPr lang="it-IT" i="1" dirty="0"/>
                  <a:t>OB</a:t>
                </a:r>
                <a:r>
                  <a:rPr lang="it-IT" dirty="0"/>
                  <a:t>, </a:t>
                </a:r>
                <a:r>
                  <a:rPr lang="it-IT" i="1" dirty="0"/>
                  <a:t>OC</a:t>
                </a:r>
                <a:r>
                  <a:rPr lang="it-IT" dirty="0"/>
                  <a:t>. </a:t>
                </a:r>
              </a:p>
              <a:p>
                <a:pPr>
                  <a:spcBef>
                    <a:spcPts val="0"/>
                  </a:spcBef>
                  <a:buNone/>
                </a:pPr>
                <a:r>
                  <a:rPr lang="it-IT" dirty="0"/>
                  <a:t>Segniamo su tali semirette i punti </a:t>
                </a:r>
                <a:r>
                  <a:rPr lang="it-IT" i="1" dirty="0"/>
                  <a:t>A</a:t>
                </a:r>
                <a:r>
                  <a:rPr lang="it-IT" dirty="0"/>
                  <a:t>′, </a:t>
                </a:r>
                <a:r>
                  <a:rPr lang="it-IT" i="1" dirty="0"/>
                  <a:t>B</a:t>
                </a:r>
                <a:r>
                  <a:rPr lang="it-IT" dirty="0"/>
                  <a:t>′ e C′ in modo che:</a:t>
                </a:r>
              </a:p>
              <a:p>
                <a:pPr lvl="1">
                  <a:tabLst>
                    <a:tab pos="1819275" algn="l"/>
                    <a:tab pos="3197225" algn="l"/>
                  </a:tabLst>
                </a:pPr>
                <a:r>
                  <a:rPr lang="it-IT" i="1" dirty="0"/>
                  <a:t>OA</a:t>
                </a:r>
                <a:r>
                  <a:rPr lang="it-IT" dirty="0"/>
                  <a:t>′ = 2 × </a:t>
                </a:r>
                <a:r>
                  <a:rPr lang="it-IT" i="1" dirty="0"/>
                  <a:t>OA	OB</a:t>
                </a:r>
                <a:r>
                  <a:rPr lang="it-IT" dirty="0"/>
                  <a:t>′ = 2 × </a:t>
                </a:r>
                <a:r>
                  <a:rPr lang="it-IT" i="1" dirty="0"/>
                  <a:t>OB	OC</a:t>
                </a:r>
                <a:r>
                  <a:rPr lang="it-IT" dirty="0"/>
                  <a:t>′ = 2 × </a:t>
                </a:r>
                <a:r>
                  <a:rPr lang="it-IT" i="1" dirty="0"/>
                  <a:t>OC</a:t>
                </a:r>
              </a:p>
              <a:p>
                <a:pPr>
                  <a:buNone/>
                </a:pPr>
                <a:r>
                  <a:rPr lang="it-IT" dirty="0"/>
                  <a:t>Congiungiamo i punti </a:t>
                </a:r>
                <a:r>
                  <a:rPr lang="it-IT" i="1" dirty="0"/>
                  <a:t>A′, B′ e C</a:t>
                </a:r>
                <a:r>
                  <a:rPr lang="it-IT" dirty="0"/>
                  <a:t>′ con segmenti e otteniamo il triangolo </a:t>
                </a:r>
                <a:r>
                  <a:rPr lang="it-IT" i="1" dirty="0"/>
                  <a:t>A′B′C</a:t>
                </a:r>
                <a:r>
                  <a:rPr lang="it-IT" dirty="0"/>
                  <a:t>′ omotetico di </a:t>
                </a:r>
                <a:r>
                  <a:rPr lang="it-IT" i="1" dirty="0"/>
                  <a:t>ABC</a:t>
                </a:r>
                <a:r>
                  <a:rPr lang="it-IT" dirty="0"/>
                  <a:t> rispetto al centro </a:t>
                </a:r>
                <a:r>
                  <a:rPr lang="it-IT" i="1" dirty="0"/>
                  <a:t>O</a:t>
                </a:r>
                <a:r>
                  <a:rPr lang="it-IT" dirty="0"/>
                  <a:t>. In questo caso la figura è stata ingrandita. </a:t>
                </a:r>
              </a:p>
              <a:p>
                <a:pPr>
                  <a:buNone/>
                </a:pPr>
                <a:r>
                  <a:rPr lang="it-IT" dirty="0"/>
                  <a:t>Il rapporto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/>
                          </a:rPr>
                          <m:t>𝑂𝐴</m:t>
                        </m:r>
                        <m:r>
                          <a:rPr lang="it-IT" b="0" i="1" smtClean="0">
                            <a:latin typeface="Cambria Math"/>
                          </a:rPr>
                          <m:t>′</m:t>
                        </m:r>
                      </m:num>
                      <m:den>
                        <m:r>
                          <a:rPr lang="it-IT" b="0" i="1" smtClean="0">
                            <a:latin typeface="Cambria Math"/>
                          </a:rPr>
                          <m:t>𝑂𝐴</m:t>
                        </m:r>
                        <m:r>
                          <a:rPr lang="it-IT" b="0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it-IT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/>
                          </a:rPr>
                          <m:t>𝑂𝐵</m:t>
                        </m:r>
                        <m:r>
                          <a:rPr lang="it-IT" b="0" i="1" smtClean="0">
                            <a:latin typeface="Cambria Math"/>
                          </a:rPr>
                          <m:t>′</m:t>
                        </m:r>
                      </m:num>
                      <m:den>
                        <m:r>
                          <a:rPr lang="it-IT" b="0" i="1" smtClean="0">
                            <a:latin typeface="Cambria Math"/>
                          </a:rPr>
                          <m:t>𝑂𝐵</m:t>
                        </m:r>
                      </m:den>
                    </m:f>
                  </m:oMath>
                </a14:m>
                <a:r>
                  <a:rPr lang="it-IT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/>
                          </a:rPr>
                          <m:t>𝑂𝐶</m:t>
                        </m:r>
                        <m:r>
                          <a:rPr lang="it-IT" b="0" i="1" smtClean="0">
                            <a:latin typeface="Cambria Math"/>
                          </a:rPr>
                          <m:t>′</m:t>
                        </m:r>
                      </m:num>
                      <m:den>
                        <m:r>
                          <a:rPr lang="it-IT" b="0" i="1" smtClean="0">
                            <a:latin typeface="Cambria Math"/>
                          </a:rPr>
                          <m:t>𝑂𝐶</m:t>
                        </m:r>
                      </m:den>
                    </m:f>
                  </m:oMath>
                </a14:m>
                <a:r>
                  <a:rPr lang="it-IT" dirty="0"/>
                  <a:t> = 2 è detto </a:t>
                </a:r>
                <a:r>
                  <a:rPr lang="it-IT" b="1" dirty="0"/>
                  <a:t>rapporto di omotetia</a:t>
                </a:r>
                <a:r>
                  <a:rPr lang="it-IT" dirty="0"/>
                  <a:t>, coincide con il rapporto di similitudine e si indica con </a:t>
                </a:r>
                <a:r>
                  <a:rPr lang="it-IT" b="1" i="1" dirty="0"/>
                  <a:t>k</a:t>
                </a:r>
                <a:r>
                  <a:rPr lang="it-IT" dirty="0"/>
                  <a:t>. </a:t>
                </a:r>
              </a:p>
              <a:p>
                <a:pPr>
                  <a:buNone/>
                </a:pPr>
                <a:endParaRPr lang="it-IT" sz="600" dirty="0"/>
              </a:p>
              <a:p>
                <a:pPr>
                  <a:spcBef>
                    <a:spcPts val="0"/>
                  </a:spcBef>
                  <a:buNone/>
                </a:pPr>
                <a:r>
                  <a:rPr lang="it-IT" dirty="0"/>
                  <a:t>Per costruire due figure omotetiche </a:t>
                </a:r>
                <a:r>
                  <a:rPr lang="it-IT" b="1" dirty="0"/>
                  <a:t>F</a:t>
                </a:r>
                <a:r>
                  <a:rPr lang="it-IT" dirty="0"/>
                  <a:t> e </a:t>
                </a:r>
                <a:r>
                  <a:rPr lang="it-IT" b="1" dirty="0"/>
                  <a:t>F</a:t>
                </a:r>
                <a:r>
                  <a:rPr lang="it-IT" dirty="0"/>
                  <a:t>′ occorre conoscere il </a:t>
                </a:r>
                <a:r>
                  <a:rPr lang="it-IT" b="1" dirty="0"/>
                  <a:t>centro di omotetia</a:t>
                </a:r>
                <a:r>
                  <a:rPr lang="it-IT" dirty="0"/>
                  <a:t> e il </a:t>
                </a:r>
                <a:r>
                  <a:rPr lang="it-IT" b="1" dirty="0"/>
                  <a:t>rapporto di </a:t>
                </a:r>
              </a:p>
              <a:p>
                <a:pPr>
                  <a:spcBef>
                    <a:spcPts val="0"/>
                  </a:spcBef>
                  <a:buNone/>
                </a:pPr>
                <a:r>
                  <a:rPr lang="it-IT" b="1" dirty="0"/>
                  <a:t>omotetia </a:t>
                </a:r>
                <a:r>
                  <a:rPr lang="it-IT" b="1" i="1" dirty="0"/>
                  <a:t>k</a:t>
                </a:r>
                <a:r>
                  <a:rPr lang="it-IT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se </a:t>
                </a:r>
                <a:r>
                  <a:rPr lang="it-IT" i="1" dirty="0"/>
                  <a:t>k</a:t>
                </a:r>
                <a:r>
                  <a:rPr lang="it-IT" dirty="0"/>
                  <a:t> &gt; 1 	</a:t>
                </a:r>
                <a:r>
                  <a:rPr lang="it-IT" b="1" dirty="0"/>
                  <a:t>F′ </a:t>
                </a:r>
                <a:r>
                  <a:rPr lang="it-IT" dirty="0"/>
                  <a:t>è un ingrandimento di </a:t>
                </a:r>
                <a:r>
                  <a:rPr lang="it-IT" b="1" dirty="0"/>
                  <a:t>F</a:t>
                </a:r>
                <a:r>
                  <a:rPr lang="it-IT" dirty="0"/>
                  <a:t>;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se </a:t>
                </a:r>
                <a:r>
                  <a:rPr lang="it-IT" i="1" dirty="0"/>
                  <a:t>k</a:t>
                </a:r>
                <a:r>
                  <a:rPr lang="it-IT" dirty="0"/>
                  <a:t> = 1 	</a:t>
                </a:r>
                <a:r>
                  <a:rPr lang="it-IT" b="1" dirty="0"/>
                  <a:t>F′ </a:t>
                </a:r>
                <a:r>
                  <a:rPr lang="it-IT" dirty="0"/>
                  <a:t>ed </a:t>
                </a:r>
                <a:r>
                  <a:rPr lang="it-IT" b="1" dirty="0"/>
                  <a:t>F</a:t>
                </a:r>
                <a:r>
                  <a:rPr lang="it-IT" dirty="0"/>
                  <a:t> sono congruenti;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se </a:t>
                </a:r>
                <a:r>
                  <a:rPr lang="it-IT" i="1" dirty="0"/>
                  <a:t>k</a:t>
                </a:r>
                <a:r>
                  <a:rPr lang="it-IT" dirty="0"/>
                  <a:t> &lt; 1 	</a:t>
                </a:r>
                <a:r>
                  <a:rPr lang="it-IT" b="1" dirty="0"/>
                  <a:t>F′</a:t>
                </a:r>
                <a:r>
                  <a:rPr lang="it-IT" dirty="0"/>
                  <a:t> è una riduzione di </a:t>
                </a:r>
                <a:r>
                  <a:rPr lang="it-IT" b="1" dirty="0"/>
                  <a:t>F</a:t>
                </a:r>
                <a:r>
                  <a:rPr lang="it-IT" dirty="0"/>
                  <a:t>. </a:t>
                </a:r>
              </a:p>
              <a:p>
                <a:pPr>
                  <a:buNone/>
                </a:pPr>
                <a:endParaRPr lang="it-IT" b="1" dirty="0">
                  <a:solidFill>
                    <a:srgbClr val="0070C0"/>
                  </a:solidFill>
                </a:endParaRPr>
              </a:p>
              <a:p>
                <a:pPr>
                  <a:buNone/>
                </a:pPr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463" t="-559" r="-463" b="-223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D06C1D1-769B-1542-8847-E67C80ECC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196752"/>
            <a:ext cx="3230969" cy="225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07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Similitudine e omotetia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>
          <a:xfrm>
            <a:off x="457200" y="1601999"/>
            <a:ext cx="8229600" cy="1034913"/>
          </a:xfrm>
        </p:spPr>
        <p:txBody>
          <a:bodyPr numCol="2">
            <a:noAutofit/>
          </a:bodyPr>
          <a:lstStyle/>
          <a:p>
            <a:pPr>
              <a:buNone/>
            </a:pPr>
            <a:r>
              <a:rPr lang="it-IT" dirty="0"/>
              <a:t>Un’omotetia può essere diretta o inversa.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Diretta</a:t>
            </a:r>
            <a:r>
              <a:rPr lang="it-IT" dirty="0"/>
              <a:t> quando la figura e la sua immagine sono dalla stessa parte rispetto a </a:t>
            </a:r>
            <a:r>
              <a:rPr lang="it-IT" i="1" dirty="0"/>
              <a:t>O</a:t>
            </a:r>
            <a:r>
              <a:rPr lang="it-IT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Inversa</a:t>
            </a:r>
            <a:r>
              <a:rPr lang="it-IT" dirty="0"/>
              <a:t> quando la figura e la sua immagine sono da parti opposte rispetto al centro </a:t>
            </a:r>
            <a:r>
              <a:rPr lang="it-IT" i="1" dirty="0"/>
              <a:t>O</a:t>
            </a:r>
            <a:r>
              <a:rPr lang="it-IT" dirty="0"/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1D63E0F-BA20-1540-A943-D23F2AAF9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356992"/>
            <a:ext cx="2415294" cy="269991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F275D14-0387-714D-8493-389DC6A84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368" y="2636911"/>
            <a:ext cx="2397926" cy="341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52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Figure simili e rapporto di similitudine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8229600" cy="8188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/>
              <a:t>Due figure aventi la stessa forma ma non necessariamente le stesse dimensioni sono  dette </a:t>
            </a:r>
            <a:r>
              <a:rPr lang="it-IT" b="1" dirty="0"/>
              <a:t>simili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/>
              <a:t>La trasformazione di una figura </a:t>
            </a:r>
            <a:r>
              <a:rPr lang="it-IT" b="1" dirty="0"/>
              <a:t>F</a:t>
            </a:r>
            <a:r>
              <a:rPr lang="it-IT" dirty="0"/>
              <a:t> nella sua immagine </a:t>
            </a:r>
            <a:r>
              <a:rPr lang="it-IT" b="1" dirty="0"/>
              <a:t>F′</a:t>
            </a:r>
            <a:r>
              <a:rPr lang="it-IT" dirty="0"/>
              <a:t> è una trasformazione </a:t>
            </a:r>
            <a:r>
              <a:rPr lang="it-IT" b="1" dirty="0"/>
              <a:t>non isometrica</a:t>
            </a:r>
            <a:r>
              <a:rPr lang="it-IT" dirty="0"/>
              <a:t> che prende il nome di </a:t>
            </a:r>
            <a:r>
              <a:rPr lang="it-IT" b="1" dirty="0"/>
              <a:t>similitudine</a:t>
            </a:r>
            <a:r>
              <a:rPr lang="it-IT" dirty="0"/>
              <a:t>.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21E22AA-A289-8045-A6F0-50B3B04C86C7}"/>
              </a:ext>
            </a:extLst>
          </p:cNvPr>
          <p:cNvSpPr/>
          <p:nvPr/>
        </p:nvSpPr>
        <p:spPr>
          <a:xfrm>
            <a:off x="457200" y="2465731"/>
            <a:ext cx="47628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Se analizziamo l’ampiezza degli angoli delle due figure notiamo che gli angoli corrispondenti sono congruenti.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1" dirty="0"/>
              <a:t>A</a:t>
            </a:r>
            <a:r>
              <a:rPr lang="it-IT" sz="1600" dirty="0"/>
              <a:t>, </a:t>
            </a:r>
            <a:r>
              <a:rPr lang="it-IT" sz="1600" i="1" dirty="0"/>
              <a:t>A</a:t>
            </a:r>
            <a:r>
              <a:rPr lang="it-IT" sz="1600" dirty="0"/>
              <a:t>′; </a:t>
            </a:r>
            <a:r>
              <a:rPr lang="it-IT" sz="1600" i="1" dirty="0"/>
              <a:t>B</a:t>
            </a:r>
            <a:r>
              <a:rPr lang="it-IT" sz="1600" dirty="0"/>
              <a:t>, </a:t>
            </a:r>
            <a:r>
              <a:rPr lang="it-IT" sz="1600" i="1" dirty="0"/>
              <a:t>B</a:t>
            </a:r>
            <a:r>
              <a:rPr lang="it-IT" sz="1600" dirty="0"/>
              <a:t>′; </a:t>
            </a:r>
            <a:r>
              <a:rPr lang="it-IT" sz="1600" i="1" dirty="0"/>
              <a:t>C</a:t>
            </a:r>
            <a:r>
              <a:rPr lang="it-IT" sz="1600" dirty="0"/>
              <a:t>, </a:t>
            </a:r>
            <a:r>
              <a:rPr lang="it-IT" sz="1600" i="1" dirty="0"/>
              <a:t>C</a:t>
            </a:r>
            <a:r>
              <a:rPr lang="it-IT" sz="1600" dirty="0"/>
              <a:t>′; </a:t>
            </a:r>
            <a:r>
              <a:rPr lang="it-IT" sz="1600" i="1" dirty="0"/>
              <a:t>D</a:t>
            </a:r>
            <a:r>
              <a:rPr lang="it-IT" sz="1600" dirty="0"/>
              <a:t>, </a:t>
            </a:r>
            <a:r>
              <a:rPr lang="it-IT" sz="1600" i="1" dirty="0"/>
              <a:t>D</a:t>
            </a:r>
            <a:r>
              <a:rPr lang="it-IT" sz="1600" dirty="0"/>
              <a:t>′ sono coppie di </a:t>
            </a:r>
            <a:r>
              <a:rPr lang="it-IT" sz="1600" b="1" dirty="0"/>
              <a:t>punti corrispondenti</a:t>
            </a:r>
            <a:r>
              <a:rPr lang="it-IT" sz="16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1" dirty="0"/>
              <a:t>AB </a:t>
            </a:r>
            <a:r>
              <a:rPr lang="it-IT" sz="1600" dirty="0"/>
              <a:t>e </a:t>
            </a:r>
            <a:r>
              <a:rPr lang="it-IT" sz="1600" i="1" dirty="0"/>
              <a:t>A′B′</a:t>
            </a:r>
            <a:r>
              <a:rPr lang="it-IT" sz="1600" dirty="0"/>
              <a:t>; </a:t>
            </a:r>
            <a:r>
              <a:rPr lang="it-IT" sz="1600" i="1" dirty="0"/>
              <a:t>BC </a:t>
            </a:r>
            <a:r>
              <a:rPr lang="it-IT" sz="1600" dirty="0"/>
              <a:t>e </a:t>
            </a:r>
            <a:r>
              <a:rPr lang="it-IT" sz="1600" i="1" dirty="0"/>
              <a:t>B′C′</a:t>
            </a:r>
            <a:r>
              <a:rPr lang="it-IT" sz="1600" dirty="0"/>
              <a:t>; </a:t>
            </a:r>
            <a:r>
              <a:rPr lang="it-IT" sz="1600" i="1" dirty="0"/>
              <a:t>CD </a:t>
            </a:r>
            <a:r>
              <a:rPr lang="it-IT" sz="1600" dirty="0"/>
              <a:t>e </a:t>
            </a:r>
            <a:r>
              <a:rPr lang="it-IT" sz="1600" i="1" dirty="0"/>
              <a:t>C′D′</a:t>
            </a:r>
            <a:r>
              <a:rPr lang="it-IT" sz="1600" dirty="0"/>
              <a:t>; </a:t>
            </a:r>
            <a:r>
              <a:rPr lang="it-IT" sz="1600" i="1" dirty="0"/>
              <a:t>DA </a:t>
            </a:r>
            <a:r>
              <a:rPr lang="it-IT" sz="1600" dirty="0"/>
              <a:t>e </a:t>
            </a:r>
            <a:r>
              <a:rPr lang="it-IT" sz="1600" i="1" dirty="0"/>
              <a:t>D′A′</a:t>
            </a:r>
            <a:r>
              <a:rPr lang="it-IT" sz="1600" dirty="0"/>
              <a:t> sono coppie di </a:t>
            </a:r>
            <a:r>
              <a:rPr lang="it-IT" sz="1600" b="1" dirty="0"/>
              <a:t>segmenti corrispondenti.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1" dirty="0"/>
              <a:t>A</a:t>
            </a:r>
            <a:r>
              <a:rPr lang="it-IT" sz="1600" dirty="0"/>
              <a:t>, </a:t>
            </a:r>
            <a:r>
              <a:rPr lang="it-IT" sz="1600" i="1" dirty="0"/>
              <a:t>A</a:t>
            </a:r>
            <a:r>
              <a:rPr lang="it-IT" sz="1600" dirty="0"/>
              <a:t>’; </a:t>
            </a:r>
            <a:r>
              <a:rPr lang="it-IT" sz="1600" i="1" dirty="0"/>
              <a:t>B</a:t>
            </a:r>
            <a:r>
              <a:rPr lang="it-IT" sz="1600" dirty="0"/>
              <a:t>, </a:t>
            </a:r>
            <a:r>
              <a:rPr lang="it-IT" sz="1600" i="1" dirty="0"/>
              <a:t>B</a:t>
            </a:r>
            <a:r>
              <a:rPr lang="it-IT" sz="1600" dirty="0"/>
              <a:t>’; </a:t>
            </a:r>
            <a:r>
              <a:rPr lang="it-IT" sz="1600" i="1" dirty="0"/>
              <a:t>C</a:t>
            </a:r>
            <a:r>
              <a:rPr lang="it-IT" sz="1600" dirty="0"/>
              <a:t>, </a:t>
            </a:r>
            <a:r>
              <a:rPr lang="it-IT" sz="1600" i="1" dirty="0"/>
              <a:t>C</a:t>
            </a:r>
            <a:r>
              <a:rPr lang="it-IT" sz="1600" dirty="0"/>
              <a:t>’; </a:t>
            </a:r>
            <a:r>
              <a:rPr lang="it-IT" sz="1600" i="1" dirty="0"/>
              <a:t>D</a:t>
            </a:r>
            <a:r>
              <a:rPr lang="it-IT" sz="1600" dirty="0"/>
              <a:t>, </a:t>
            </a:r>
            <a:r>
              <a:rPr lang="it-IT" sz="1600" i="1" dirty="0"/>
              <a:t>D</a:t>
            </a:r>
            <a:r>
              <a:rPr lang="it-IT" sz="1600" dirty="0"/>
              <a:t>’ sono coppie di </a:t>
            </a:r>
            <a:r>
              <a:rPr lang="it-IT" sz="1600" b="1" dirty="0"/>
              <a:t>angoli corrispondenti.</a:t>
            </a:r>
          </a:p>
          <a:p>
            <a:pPr>
              <a:buNone/>
            </a:pPr>
            <a:endParaRPr lang="it-IT" sz="1600" b="1" dirty="0"/>
          </a:p>
          <a:p>
            <a:pPr>
              <a:buNone/>
            </a:pPr>
            <a:endParaRPr lang="it-IT" sz="16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0F67F15-F983-8949-BE94-13C538DC8B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35"/>
          <a:stretch/>
        </p:blipFill>
        <p:spPr>
          <a:xfrm>
            <a:off x="5220072" y="3834241"/>
            <a:ext cx="3672333" cy="215278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A73EDF1-E1AC-2F4E-B0BF-5B59821857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858" b="32011"/>
          <a:stretch/>
        </p:blipFill>
        <p:spPr>
          <a:xfrm>
            <a:off x="6300192" y="2402448"/>
            <a:ext cx="2219124" cy="146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81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Figure simili e rapporto di similitudine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Due poligoni sono simili se hanno gli angoli corrispondenti congruenti e il rapporto fra due lati corrispondenti costante.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L’ampiezza degli angoli e il rapporto fra lati  corrispondenti sono </a:t>
            </a:r>
            <a:r>
              <a:rPr lang="it-IT" b="1" dirty="0"/>
              <a:t>invarianti</a:t>
            </a:r>
            <a:r>
              <a:rPr lang="it-IT" dirty="0"/>
              <a:t> per la similitudine.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/>
              <a:t>Il rapporto fra due lati corrispondenti prende il nome di </a:t>
            </a:r>
            <a:r>
              <a:rPr lang="it-IT" b="1" dirty="0"/>
              <a:t>rapporto di similitudine </a:t>
            </a:r>
            <a:r>
              <a:rPr lang="it-IT" dirty="0"/>
              <a:t>e si indica con </a:t>
            </a:r>
            <a:r>
              <a:rPr lang="it-IT" b="1" i="1" dirty="0"/>
              <a:t>k</a:t>
            </a:r>
            <a:r>
              <a:rPr lang="it-IT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se </a:t>
            </a:r>
            <a:r>
              <a:rPr lang="it-IT" i="1" dirty="0"/>
              <a:t>k</a:t>
            </a:r>
            <a:r>
              <a:rPr lang="it-IT" dirty="0"/>
              <a:t> &gt; 1 	</a:t>
            </a:r>
            <a:r>
              <a:rPr lang="it-IT" b="1" dirty="0"/>
              <a:t>F′</a:t>
            </a:r>
            <a:r>
              <a:rPr lang="it-IT" dirty="0"/>
              <a:t> è un ingrandimento di </a:t>
            </a:r>
            <a:r>
              <a:rPr lang="it-IT" b="1" dirty="0"/>
              <a:t>F</a:t>
            </a:r>
            <a:r>
              <a:rPr lang="it-IT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se </a:t>
            </a:r>
            <a:r>
              <a:rPr lang="it-IT" i="1" dirty="0"/>
              <a:t>k</a:t>
            </a:r>
            <a:r>
              <a:rPr lang="it-IT" dirty="0"/>
              <a:t> = 1 	</a:t>
            </a:r>
            <a:r>
              <a:rPr lang="it-IT" b="1" dirty="0"/>
              <a:t>F′</a:t>
            </a:r>
            <a:r>
              <a:rPr lang="it-IT" dirty="0"/>
              <a:t> ed F sono congruenti;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se </a:t>
            </a:r>
            <a:r>
              <a:rPr lang="it-IT" i="1" dirty="0"/>
              <a:t>k</a:t>
            </a:r>
            <a:r>
              <a:rPr lang="it-IT" dirty="0"/>
              <a:t> &lt; 1 	</a:t>
            </a:r>
            <a:r>
              <a:rPr lang="it-IT" b="1" dirty="0"/>
              <a:t>F′</a:t>
            </a:r>
            <a:r>
              <a:rPr lang="it-IT" dirty="0"/>
              <a:t> è una riduzione di </a:t>
            </a:r>
            <a:r>
              <a:rPr lang="it-IT" b="1" dirty="0"/>
              <a:t>F</a:t>
            </a:r>
            <a:r>
              <a:rPr lang="it-IT" dirty="0"/>
              <a:t>.</a:t>
            </a:r>
          </a:p>
          <a:p>
            <a:pP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7116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Criteri di similitudine dei triangoli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4906888" cy="4536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</a:rPr>
                  <a:t>PRIMO CRITERIO DI SIMILITUDINE</a:t>
                </a:r>
              </a:p>
              <a:p>
                <a:pPr>
                  <a:buNone/>
                </a:pPr>
                <a:r>
                  <a:rPr lang="it-IT" b="1" dirty="0"/>
                  <a:t>Due triangoli sono simili se hanno gli angoli ordinatamente congruenti.</a:t>
                </a:r>
              </a:p>
              <a:p>
                <a:pPr lvl="1">
                  <a:tabLst>
                    <a:tab pos="1549400" algn="l"/>
                    <a:tab pos="27559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it-IT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it-IT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it-IT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it-IT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it-IT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it-IT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it-IT" i="1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it-IT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it-IT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it-IT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it-IT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it-IT" i="1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it-IT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it-IT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it-IT" dirty="0"/>
              </a:p>
              <a:p>
                <a:pPr marL="0" indent="0">
                  <a:buNone/>
                </a:pPr>
                <a:endParaRPr lang="it-IT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</a:rPr>
                  <a:t>SECONDO CRITERIO DI SIMILITUDINE</a:t>
                </a:r>
              </a:p>
              <a:p>
                <a:pPr>
                  <a:buNone/>
                </a:pPr>
                <a:r>
                  <a:rPr lang="it-IT" b="1" dirty="0"/>
                  <a:t>Due triangoli sono simili se hanno un angolo dell’uno congruente a un angolo dell’altro e i lati che formano tali angoli in proporzione.</a:t>
                </a:r>
              </a:p>
              <a:p>
                <a:pPr lvl="1">
                  <a:tabLst>
                    <a:tab pos="1549400" algn="l"/>
                    <a:tab pos="27559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it-IT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it-IT" i="1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it-IT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it-IT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it-IT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:</m:t>
                    </m:r>
                    <m:acc>
                      <m:accPr>
                        <m:chr m:val="̅"/>
                        <m:ctrlPr>
                          <a:rPr lang="it-IT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it-IT" i="1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it-IT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it-IT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it-IT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it-IT" i="1" dirty="0">
                        <a:latin typeface="Cambria Math" panose="02040503050406030204" pitchFamily="18" charset="0"/>
                      </a:rPr>
                      <m:t>:</m:t>
                    </m:r>
                    <m:acc>
                      <m:accPr>
                        <m:chr m:val="̅"/>
                        <m:ctrlPr>
                          <a:rPr lang="it-IT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it-IT" dirty="0"/>
              </a:p>
              <a:p>
                <a:endParaRPr lang="it-IT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</a:rPr>
                  <a:t>TERZO CRITERIO DI SIMILITUDINE</a:t>
                </a:r>
              </a:p>
              <a:p>
                <a:pPr>
                  <a:buNone/>
                </a:pPr>
                <a:r>
                  <a:rPr lang="it-IT" b="1" dirty="0"/>
                  <a:t>Due triangoli sono simili se hanno i lati corrispondenti in proporzione.</a:t>
                </a:r>
              </a:p>
              <a:p>
                <a:pPr lvl="1">
                  <a:tabLst>
                    <a:tab pos="1549400" algn="l"/>
                    <a:tab pos="27559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t-IT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it-IT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it-IT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it-IT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it-IT" i="1" dirty="0">
                          <a:latin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̅"/>
                          <m:ctrlPr>
                            <a:rPr lang="it-IT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i="1" dirty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it-IT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it-IT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it-IT" b="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it-IT" b="0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it-IT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it-IT" i="1" dirty="0">
                          <a:latin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̅"/>
                          <m:ctrlPr>
                            <a:rPr lang="it-IT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dirty="0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it-IT" i="1" dirty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it-IT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it-IT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it-IT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it-IT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it-IT" i="1" dirty="0">
                          <a:latin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̅"/>
                          <m:ctrlPr>
                            <a:rPr lang="it-IT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i="1" dirty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</m:oMath>
                  </m:oMathPara>
                </a14:m>
                <a:endParaRPr lang="it-IT" dirty="0"/>
              </a:p>
              <a:p>
                <a:pPr>
                  <a:buNone/>
                </a:pPr>
                <a:endParaRPr lang="it-IT" dirty="0"/>
              </a:p>
              <a:p>
                <a:pPr>
                  <a:buNone/>
                </a:pPr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4906888" cy="4536000"/>
              </a:xfrm>
              <a:blipFill>
                <a:blip r:embed="rId2"/>
                <a:stretch>
                  <a:fillRect l="-621" t="-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magine 7">
            <a:extLst>
              <a:ext uri="{FF2B5EF4-FFF2-40B4-BE49-F238E27FC236}">
                <a16:creationId xmlns:a16="http://schemas.microsoft.com/office/drawing/2014/main" id="{5D02B04E-3284-194D-BA12-8DF327D71F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209"/>
          <a:stretch/>
        </p:blipFill>
        <p:spPr>
          <a:xfrm>
            <a:off x="5477715" y="1999408"/>
            <a:ext cx="2930057" cy="99754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8B20CFC-E0ED-AC47-A4DC-D8B14376FB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731" b="39727"/>
          <a:stretch/>
        </p:blipFill>
        <p:spPr>
          <a:xfrm>
            <a:off x="5477715" y="3373224"/>
            <a:ext cx="2930057" cy="120790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3FCD20A-47FF-1440-8AF0-16B3AF9F6C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724"/>
          <a:stretch/>
        </p:blipFill>
        <p:spPr>
          <a:xfrm>
            <a:off x="5477715" y="4916272"/>
            <a:ext cx="2930057" cy="124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23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Caratteristiche dei poligoni simili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</a:rPr>
                  <a:t>RELAZIONE TRA I PERIMETRI</a:t>
                </a:r>
              </a:p>
              <a:p>
                <a:pPr marL="0" indent="0">
                  <a:buNone/>
                </a:pPr>
                <a:r>
                  <a:rPr lang="it-IT" dirty="0"/>
                  <a:t>Il rapporto fra i </a:t>
                </a:r>
                <a:r>
                  <a:rPr lang="it-IT" b="1" dirty="0"/>
                  <a:t>perimetri di due poligoni simili </a:t>
                </a:r>
                <a:r>
                  <a:rPr lang="it-IT" dirty="0"/>
                  <a:t>è uguale al loro rapporto di similitudine cioè al rapporto tra le lunghezze di due lati corrispondenti:</a:t>
                </a:r>
              </a:p>
              <a:p>
                <a:pPr marL="0" indent="0">
                  <a:buNone/>
                </a:pPr>
                <a:r>
                  <a:rPr lang="it-IT" b="1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smtClean="0">
                            <a:latin typeface="Cambria Math"/>
                          </a:rPr>
                          <m:t>𝟐</m:t>
                        </m:r>
                        <m:r>
                          <a:rPr lang="it-IT" b="1" i="1" smtClean="0">
                            <a:latin typeface="Cambria Math"/>
                          </a:rPr>
                          <m:t>𝒑</m:t>
                        </m:r>
                        <m:r>
                          <a:rPr lang="it-IT" b="1" i="1" smtClean="0">
                            <a:latin typeface="Cambria Math"/>
                          </a:rPr>
                          <m:t>′</m:t>
                        </m:r>
                      </m:num>
                      <m:den>
                        <m:r>
                          <a:rPr lang="it-IT" b="1" i="1" smtClean="0">
                            <a:latin typeface="Cambria Math"/>
                          </a:rPr>
                          <m:t>𝟐</m:t>
                        </m:r>
                        <m:r>
                          <a:rPr lang="it-IT" b="1" i="1" smtClean="0">
                            <a:latin typeface="Cambria Math"/>
                          </a:rPr>
                          <m:t>𝒑</m:t>
                        </m:r>
                        <m:r>
                          <a:rPr lang="it-IT" b="1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it-IT" b="1" dirty="0"/>
                  <a:t> = </a:t>
                </a:r>
                <a:r>
                  <a:rPr lang="it-IT" b="1" i="1" dirty="0"/>
                  <a:t>k</a:t>
                </a:r>
              </a:p>
              <a:p>
                <a:pPr>
                  <a:buNone/>
                </a:pPr>
                <a:endParaRPr lang="it-IT" dirty="0">
                  <a:solidFill>
                    <a:srgbClr val="FF0000"/>
                  </a:solidFill>
                </a:endParaRPr>
              </a:p>
              <a:p>
                <a:pPr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</a:rPr>
                  <a:t>RELAZIONE TRA LE AREE</a:t>
                </a:r>
              </a:p>
              <a:p>
                <a:pPr marL="0" indent="0">
                  <a:buNone/>
                </a:pPr>
                <a:r>
                  <a:rPr lang="it-IT" dirty="0"/>
                  <a:t>Le </a:t>
                </a:r>
                <a:r>
                  <a:rPr lang="it-IT" b="1" dirty="0"/>
                  <a:t>aree di due poligoni simili </a:t>
                </a:r>
                <a:r>
                  <a:rPr lang="it-IT" dirty="0"/>
                  <a:t>sono proporzionali al quadrato del rapporto di similitudine cioè al  rapporto fra i quadrati delle lunghezze di due lati corrispondenti:</a:t>
                </a:r>
              </a:p>
              <a:p>
                <a:pPr marL="0" indent="0">
                  <a:buNone/>
                </a:pPr>
                <a:r>
                  <a:rPr lang="it-IT" b="1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1" i="1" smtClean="0">
                                <a:latin typeface="Cambria Math"/>
                              </a:rPr>
                              <m:t>𝑨</m:t>
                            </m:r>
                          </m:e>
                          <m:sup>
                            <m:r>
                              <a:rPr lang="it-IT" b="1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it-IT" b="1" i="1" smtClean="0">
                            <a:latin typeface="Cambria Math"/>
                          </a:rPr>
                          <m:t>𝑨</m:t>
                        </m:r>
                        <m:r>
                          <a:rPr lang="it-IT" b="1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it-IT" b="1" dirty="0"/>
                  <a:t> = </a:t>
                </a:r>
                <a:r>
                  <a:rPr lang="it-IT" b="1" i="1" dirty="0" err="1"/>
                  <a:t>k</a:t>
                </a:r>
                <a:r>
                  <a:rPr lang="it-IT" b="1" i="1" baseline="30000" dirty="0" err="1"/>
                  <a:t>2</a:t>
                </a:r>
                <a:endParaRPr lang="it-IT" b="1" i="1" baseline="30000" dirty="0"/>
              </a:p>
              <a:p>
                <a:pPr marL="0" indent="0">
                  <a:buNone/>
                </a:pPr>
                <a:endParaRPr lang="it-IT" dirty="0"/>
              </a:p>
              <a:p>
                <a:pPr>
                  <a:buNone/>
                </a:pPr>
                <a:endParaRPr lang="it-IT" dirty="0">
                  <a:solidFill>
                    <a:srgbClr val="FF0000"/>
                  </a:solidFill>
                </a:endParaRPr>
              </a:p>
              <a:p>
                <a:pPr>
                  <a:buNone/>
                </a:pPr>
                <a:endParaRPr lang="it-IT" dirty="0">
                  <a:solidFill>
                    <a:srgbClr val="FF0000"/>
                  </a:solidFill>
                </a:endParaRPr>
              </a:p>
              <a:p>
                <a:pPr>
                  <a:buNone/>
                </a:pPr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463" t="-5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535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Teoremi di Euclide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PRIMO TEOREMA DI EUCLIDE</a:t>
            </a:r>
          </a:p>
          <a:p>
            <a:pPr marL="0" indent="0">
              <a:buNone/>
            </a:pPr>
            <a:r>
              <a:rPr lang="it-IT" b="1" dirty="0"/>
              <a:t>In un triangolo rettangolo un cateto è medio proporzionale </a:t>
            </a:r>
            <a:br>
              <a:rPr lang="it-IT" b="1" dirty="0"/>
            </a:br>
            <a:r>
              <a:rPr lang="it-IT" b="1" dirty="0"/>
              <a:t>fra l’ipotenusa e la proiezione del cateto sull’ipotenusa.</a:t>
            </a:r>
          </a:p>
          <a:p>
            <a:endParaRPr lang="it-IT" sz="800" dirty="0"/>
          </a:p>
          <a:p>
            <a:r>
              <a:rPr lang="it-IT" dirty="0"/>
              <a:t>Consideriamo i triangoli </a:t>
            </a:r>
            <a:r>
              <a:rPr lang="it-IT" b="1" i="1" dirty="0"/>
              <a:t>ABC</a:t>
            </a:r>
            <a:r>
              <a:rPr lang="it-IT" dirty="0"/>
              <a:t> e </a:t>
            </a:r>
            <a:r>
              <a:rPr lang="it-IT" b="1" i="1" dirty="0"/>
              <a:t>AHC</a:t>
            </a:r>
            <a:r>
              <a:rPr lang="it-IT" dirty="0"/>
              <a:t>: </a:t>
            </a:r>
          </a:p>
          <a:p>
            <a:r>
              <a:rPr lang="it-IT" i="1" dirty="0"/>
              <a:t>ABC</a:t>
            </a:r>
            <a:r>
              <a:rPr lang="it-IT" dirty="0"/>
              <a:t> è simile ad </a:t>
            </a:r>
            <a:r>
              <a:rPr lang="it-IT" i="1" dirty="0"/>
              <a:t>AHC</a:t>
            </a:r>
            <a:r>
              <a:rPr lang="it-IT" dirty="0"/>
              <a:t> perché sono entrambi rettangoli, l’angolo </a:t>
            </a:r>
            <a:r>
              <a:rPr lang="it-IT" i="1" dirty="0"/>
              <a:t>A</a:t>
            </a:r>
            <a:r>
              <a:rPr lang="it-IT" dirty="0"/>
              <a:t> è in comune e quindi anche l’angolo </a:t>
            </a:r>
            <a:r>
              <a:rPr lang="it-IT" i="1" dirty="0"/>
              <a:t>B</a:t>
            </a:r>
            <a:r>
              <a:rPr lang="it-IT" dirty="0"/>
              <a:t> è uguale all’angolo </a:t>
            </a:r>
            <a:r>
              <a:rPr lang="it-IT" i="1" dirty="0"/>
              <a:t>C</a:t>
            </a:r>
            <a:r>
              <a:rPr lang="it-IT" dirty="0"/>
              <a:t>. Si può scrivere la proporzione:</a:t>
            </a:r>
          </a:p>
          <a:p>
            <a:pPr lvl="1">
              <a:tabLst>
                <a:tab pos="2214563" algn="l"/>
                <a:tab pos="3062288" algn="l"/>
              </a:tabLst>
            </a:pPr>
            <a:r>
              <a:rPr lang="it-IT" b="1" i="1" dirty="0"/>
              <a:t>HA</a:t>
            </a:r>
            <a:r>
              <a:rPr lang="it-IT" dirty="0"/>
              <a:t> : </a:t>
            </a:r>
            <a:r>
              <a:rPr lang="it-IT" b="1" i="1" dirty="0"/>
              <a:t>CA</a:t>
            </a:r>
            <a:r>
              <a:rPr lang="it-IT" dirty="0"/>
              <a:t> = </a:t>
            </a:r>
            <a:r>
              <a:rPr lang="it-IT" b="1" i="1" dirty="0"/>
              <a:t>AC</a:t>
            </a:r>
            <a:r>
              <a:rPr lang="it-IT" dirty="0"/>
              <a:t> : </a:t>
            </a:r>
            <a:r>
              <a:rPr lang="it-IT" b="1" i="1" dirty="0"/>
              <a:t>AB</a:t>
            </a:r>
            <a:r>
              <a:rPr lang="it-IT" dirty="0"/>
              <a:t>	da cui	</a:t>
            </a:r>
            <a:r>
              <a:rPr lang="it-IT" b="1" i="1" dirty="0"/>
              <a:t>AH</a:t>
            </a:r>
            <a:r>
              <a:rPr lang="it-IT" dirty="0"/>
              <a:t> : </a:t>
            </a:r>
            <a:r>
              <a:rPr lang="it-IT" b="1" i="1" dirty="0"/>
              <a:t>CA</a:t>
            </a:r>
            <a:r>
              <a:rPr lang="it-IT" dirty="0"/>
              <a:t> = </a:t>
            </a:r>
            <a:r>
              <a:rPr lang="it-IT" b="1" i="1" dirty="0"/>
              <a:t>CA</a:t>
            </a:r>
            <a:r>
              <a:rPr lang="it-IT" dirty="0"/>
              <a:t> : </a:t>
            </a:r>
            <a:r>
              <a:rPr lang="it-IT" b="1" i="1" dirty="0"/>
              <a:t>AB</a:t>
            </a: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dirty="0"/>
              <a:t>Il cateto </a:t>
            </a:r>
            <a:r>
              <a:rPr lang="it-IT" i="1" dirty="0"/>
              <a:t>CA</a:t>
            </a:r>
            <a:r>
              <a:rPr lang="it-IT" dirty="0"/>
              <a:t> è medio proporzionale tra l’ipotenusa </a:t>
            </a:r>
            <a:r>
              <a:rPr lang="it-IT" i="1" dirty="0"/>
              <a:t>AB</a:t>
            </a:r>
            <a:r>
              <a:rPr lang="it-IT" dirty="0"/>
              <a:t> e la proiezione </a:t>
            </a:r>
            <a:r>
              <a:rPr lang="it-IT" i="1" dirty="0"/>
              <a:t>AH </a:t>
            </a:r>
            <a:r>
              <a:rPr lang="it-IT" dirty="0"/>
              <a:t>del cateto </a:t>
            </a:r>
            <a:r>
              <a:rPr lang="it-IT" i="1" dirty="0"/>
              <a:t>AC</a:t>
            </a:r>
            <a:r>
              <a:rPr lang="it-IT" dirty="0"/>
              <a:t> sull’ipotenusa.</a:t>
            </a:r>
          </a:p>
          <a:p>
            <a:pPr>
              <a:buNone/>
            </a:pPr>
            <a:endParaRPr lang="it-IT" sz="800" dirty="0"/>
          </a:p>
          <a:p>
            <a:r>
              <a:rPr lang="it-IT" dirty="0"/>
              <a:t>Consideriamo i triangoli </a:t>
            </a:r>
            <a:r>
              <a:rPr lang="it-IT" b="1" i="1" dirty="0"/>
              <a:t>ABC</a:t>
            </a:r>
            <a:r>
              <a:rPr lang="it-IT" dirty="0"/>
              <a:t> e </a:t>
            </a:r>
            <a:r>
              <a:rPr lang="it-IT" b="1" i="1" dirty="0"/>
              <a:t>CBH</a:t>
            </a:r>
            <a:r>
              <a:rPr lang="it-IT" dirty="0"/>
              <a:t>: </a:t>
            </a:r>
          </a:p>
          <a:p>
            <a:pPr marL="0" indent="0">
              <a:buNone/>
            </a:pPr>
            <a:r>
              <a:rPr lang="it-IT" i="1" dirty="0"/>
              <a:t>ABC</a:t>
            </a:r>
            <a:r>
              <a:rPr lang="it-IT" dirty="0"/>
              <a:t> è simile a </a:t>
            </a:r>
            <a:r>
              <a:rPr lang="it-IT" i="1" dirty="0"/>
              <a:t>CBH</a:t>
            </a:r>
            <a:r>
              <a:rPr lang="it-IT" dirty="0"/>
              <a:t> perché sono entrambi rettangoli, l’angolo </a:t>
            </a:r>
            <a:r>
              <a:rPr lang="it-IT" i="1" dirty="0"/>
              <a:t>B</a:t>
            </a:r>
            <a:r>
              <a:rPr lang="it-IT" dirty="0"/>
              <a:t> è in comune e quindi anche l’angolo </a:t>
            </a:r>
            <a:r>
              <a:rPr lang="it-IT" i="1" dirty="0"/>
              <a:t>A</a:t>
            </a:r>
            <a:r>
              <a:rPr lang="it-IT" dirty="0"/>
              <a:t> è uguale all’angolo </a:t>
            </a:r>
            <a:r>
              <a:rPr lang="it-IT" i="1" dirty="0"/>
              <a:t>C</a:t>
            </a:r>
            <a:r>
              <a:rPr lang="it-IT" dirty="0"/>
              <a:t>.  Si può scrivere la proporzione:</a:t>
            </a:r>
          </a:p>
          <a:p>
            <a:pPr lvl="1">
              <a:tabLst>
                <a:tab pos="2214563" algn="l"/>
                <a:tab pos="3062288" algn="l"/>
              </a:tabLst>
            </a:pPr>
            <a:r>
              <a:rPr lang="it-IT" b="1" i="1" dirty="0"/>
              <a:t>BH</a:t>
            </a:r>
            <a:r>
              <a:rPr lang="it-IT" dirty="0"/>
              <a:t> : </a:t>
            </a:r>
            <a:r>
              <a:rPr lang="it-IT" b="1" i="1" dirty="0"/>
              <a:t>BC</a:t>
            </a:r>
            <a:r>
              <a:rPr lang="it-IT" dirty="0"/>
              <a:t> = </a:t>
            </a:r>
            <a:r>
              <a:rPr lang="it-IT" b="1" i="1" dirty="0"/>
              <a:t>CB</a:t>
            </a:r>
            <a:r>
              <a:rPr lang="it-IT" dirty="0"/>
              <a:t> : </a:t>
            </a:r>
            <a:r>
              <a:rPr lang="it-IT" b="1" i="1" dirty="0"/>
              <a:t>AB</a:t>
            </a:r>
            <a:r>
              <a:rPr lang="it-IT" dirty="0"/>
              <a:t>	da cui	</a:t>
            </a:r>
            <a:r>
              <a:rPr lang="it-IT" b="1" i="1" dirty="0"/>
              <a:t>HB</a:t>
            </a:r>
            <a:r>
              <a:rPr lang="it-IT" dirty="0"/>
              <a:t> : </a:t>
            </a:r>
            <a:r>
              <a:rPr lang="it-IT" b="1" i="1" dirty="0"/>
              <a:t>BC</a:t>
            </a:r>
            <a:r>
              <a:rPr lang="it-IT" dirty="0"/>
              <a:t> = </a:t>
            </a:r>
            <a:r>
              <a:rPr lang="it-IT" b="1" i="1" dirty="0"/>
              <a:t>BC</a:t>
            </a:r>
            <a:r>
              <a:rPr lang="it-IT" dirty="0"/>
              <a:t> : </a:t>
            </a:r>
            <a:r>
              <a:rPr lang="it-IT" b="1" i="1" dirty="0"/>
              <a:t>AB</a:t>
            </a:r>
            <a:r>
              <a:rPr lang="it-IT" dirty="0"/>
              <a:t>   </a:t>
            </a:r>
          </a:p>
          <a:p>
            <a:pPr>
              <a:buNone/>
            </a:pPr>
            <a:r>
              <a:rPr lang="it-IT" dirty="0"/>
              <a:t>Il cateto </a:t>
            </a:r>
            <a:r>
              <a:rPr lang="it-IT" i="1" dirty="0"/>
              <a:t>BC</a:t>
            </a:r>
            <a:r>
              <a:rPr lang="it-IT" dirty="0"/>
              <a:t> è medio proporzionale tra l’ipotenusa </a:t>
            </a:r>
            <a:r>
              <a:rPr lang="it-IT" i="1" dirty="0"/>
              <a:t>AB</a:t>
            </a:r>
            <a:r>
              <a:rPr lang="it-IT" dirty="0"/>
              <a:t> e la proiezione </a:t>
            </a:r>
            <a:r>
              <a:rPr lang="it-IT" i="1" dirty="0"/>
              <a:t>HB</a:t>
            </a:r>
            <a:r>
              <a:rPr lang="it-IT" dirty="0"/>
              <a:t> del cateto </a:t>
            </a:r>
            <a:r>
              <a:rPr lang="it-IT" i="1" dirty="0"/>
              <a:t>BC</a:t>
            </a:r>
            <a:r>
              <a:rPr lang="it-IT" dirty="0"/>
              <a:t> </a:t>
            </a:r>
          </a:p>
          <a:p>
            <a:pPr>
              <a:buNone/>
            </a:pPr>
            <a:r>
              <a:rPr lang="it-IT" dirty="0"/>
              <a:t>sull’ipotenusa. 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05D3026-D757-7A45-9E40-AA401FB2B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439" y="1484784"/>
            <a:ext cx="2818361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97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Teoremi di Euclide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SECONDO TEOREMA DI EUCLIDE</a:t>
            </a:r>
          </a:p>
          <a:p>
            <a:pPr>
              <a:buNone/>
            </a:pPr>
            <a:r>
              <a:rPr lang="it-IT" b="1" dirty="0"/>
              <a:t>In un triangolo rettangolo l’altezza relativa all’ipotenusa è media proporzionale fra le proiezioni dei cateti sull’ipotenusa stessa.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/>
              <a:t>Consideriamo di nuovo il triangolo </a:t>
            </a:r>
            <a:r>
              <a:rPr lang="it-IT" i="1" dirty="0"/>
              <a:t>ABC</a:t>
            </a:r>
            <a:r>
              <a:rPr lang="it-IT" dirty="0"/>
              <a:t> diviso in due triangoli </a:t>
            </a:r>
            <a:r>
              <a:rPr lang="it-IT" b="1" i="1" dirty="0"/>
              <a:t>AHC</a:t>
            </a:r>
            <a:r>
              <a:rPr lang="it-IT" dirty="0"/>
              <a:t> e </a:t>
            </a:r>
            <a:r>
              <a:rPr lang="it-IT" b="1" i="1" dirty="0"/>
              <a:t>HBC</a:t>
            </a:r>
            <a:r>
              <a:rPr lang="it-IT" dirty="0"/>
              <a:t> dall’altezza relativa all’ipotenusa </a:t>
            </a:r>
            <a:r>
              <a:rPr lang="it-IT" i="1" dirty="0"/>
              <a:t>CH</a:t>
            </a:r>
            <a:r>
              <a:rPr lang="it-IT" dirty="0"/>
              <a:t>. </a:t>
            </a:r>
          </a:p>
          <a:p>
            <a:pPr marL="0" indent="0">
              <a:buNone/>
            </a:pPr>
            <a:r>
              <a:rPr lang="it-IT" dirty="0"/>
              <a:t>I triangoli </a:t>
            </a:r>
            <a:r>
              <a:rPr lang="it-IT" i="1" dirty="0"/>
              <a:t>AHC</a:t>
            </a:r>
            <a:r>
              <a:rPr lang="it-IT" dirty="0"/>
              <a:t> e </a:t>
            </a:r>
            <a:r>
              <a:rPr lang="it-IT" i="1" dirty="0"/>
              <a:t>HBC</a:t>
            </a:r>
            <a:r>
              <a:rPr lang="it-IT" dirty="0"/>
              <a:t> essendo simili al triangolo </a:t>
            </a:r>
            <a:r>
              <a:rPr lang="it-IT" i="1" dirty="0"/>
              <a:t>ABC</a:t>
            </a:r>
            <a:r>
              <a:rPr lang="it-IT" dirty="0"/>
              <a:t> sono simili fra loro, vale quindi la proporzione:</a:t>
            </a:r>
          </a:p>
          <a:p>
            <a:pPr lvl="1"/>
            <a:r>
              <a:rPr lang="it-IT" b="1" i="1" dirty="0"/>
              <a:t>AH</a:t>
            </a:r>
            <a:r>
              <a:rPr lang="it-IT" dirty="0"/>
              <a:t> : </a:t>
            </a:r>
            <a:r>
              <a:rPr lang="it-IT" b="1" i="1" dirty="0"/>
              <a:t>CH</a:t>
            </a:r>
            <a:r>
              <a:rPr lang="it-IT" dirty="0"/>
              <a:t> = </a:t>
            </a:r>
            <a:r>
              <a:rPr lang="it-IT" b="1" i="1" dirty="0"/>
              <a:t>CH</a:t>
            </a:r>
            <a:r>
              <a:rPr lang="it-IT" dirty="0"/>
              <a:t> : </a:t>
            </a:r>
            <a:r>
              <a:rPr lang="it-IT" b="1" i="1" dirty="0"/>
              <a:t>HB</a:t>
            </a:r>
          </a:p>
          <a:p>
            <a:pPr>
              <a:buNone/>
            </a:pP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3811AB1-7892-804E-88C1-D2D9DFFCB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786" y="2545585"/>
            <a:ext cx="2590428" cy="129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72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Teoremi di Euclide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4546848" cy="453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UN’ALTRA VERSIONE DEI TEOREMI DI EUCLIDE</a:t>
            </a:r>
          </a:p>
          <a:p>
            <a:pPr>
              <a:buNone/>
            </a:pPr>
            <a:endParaRPr lang="it-IT" b="1" dirty="0"/>
          </a:p>
          <a:p>
            <a:pPr>
              <a:buNone/>
            </a:pPr>
            <a:r>
              <a:rPr lang="it-IT" b="1" dirty="0"/>
              <a:t>Primo  teorema di Euclide </a:t>
            </a:r>
          </a:p>
          <a:p>
            <a:pPr>
              <a:buNone/>
            </a:pPr>
            <a:r>
              <a:rPr lang="it-IT" dirty="0"/>
              <a:t>Il quadrato costruito su un cateto è equivalente al rettangolo che ha per dimensioni l’ipotenusa e la proiezione del cateto sull’ipotenusa.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b="1" dirty="0"/>
              <a:t>Secondo teorema di Euclide </a:t>
            </a:r>
          </a:p>
          <a:p>
            <a:pPr>
              <a:buNone/>
            </a:pPr>
            <a:r>
              <a:rPr lang="it-IT" dirty="0"/>
              <a:t>Il quadrato costruito sull’altezza relativa all’ipotenusa è  equivalente al rettangolo che ha per dimensioni le due proiezioni dei cateti sull’ipotenusa stessa.</a:t>
            </a:r>
          </a:p>
          <a:p>
            <a:pPr>
              <a:buNone/>
            </a:pPr>
            <a:endParaRPr lang="it-IT" dirty="0">
              <a:solidFill>
                <a:srgbClr val="0070C0"/>
              </a:solidFill>
            </a:endParaRPr>
          </a:p>
          <a:p>
            <a:pPr>
              <a:buNone/>
            </a:pP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01AEEBE-6393-8042-A293-0FE413AA0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578452"/>
            <a:ext cx="3187243" cy="182312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75AA9EE-6171-0B46-87F1-C2A3AB929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3766120"/>
            <a:ext cx="1873675" cy="170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80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Similitudine e </a:t>
            </a:r>
            <a:r>
              <a:rPr lang="it-IT" b="1" dirty="0" err="1"/>
              <a:t>omotetia</a:t>
            </a:r>
            <a:r>
              <a:rPr lang="it-IT" b="1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>
          <a:xfrm>
            <a:off x="457200" y="1330200"/>
            <a:ext cx="8229600" cy="480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FIGURE OMOTETICHE</a:t>
            </a:r>
          </a:p>
          <a:p>
            <a:pPr>
              <a:buNone/>
            </a:pPr>
            <a:endParaRPr lang="it-IT" dirty="0">
              <a:solidFill>
                <a:srgbClr val="0070C0"/>
              </a:solidFill>
            </a:endParaRPr>
          </a:p>
          <a:p>
            <a:pPr>
              <a:buNone/>
            </a:pPr>
            <a:endParaRPr lang="it-IT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Osservando le figure si nota che </a:t>
            </a:r>
            <a:r>
              <a:rPr lang="it-IT" b="1" dirty="0"/>
              <a:t>T</a:t>
            </a:r>
            <a:r>
              <a:rPr lang="it-IT" dirty="0"/>
              <a:t> e </a:t>
            </a:r>
            <a:r>
              <a:rPr lang="it-IT" b="1" dirty="0"/>
              <a:t>T₁</a:t>
            </a:r>
            <a:r>
              <a:rPr lang="it-IT" dirty="0"/>
              <a:t> sono simili così come sono simili </a:t>
            </a:r>
            <a:r>
              <a:rPr lang="it-IT" b="1" dirty="0"/>
              <a:t>T₂</a:t>
            </a:r>
            <a:r>
              <a:rPr lang="it-IT" dirty="0"/>
              <a:t> e </a:t>
            </a:r>
            <a:r>
              <a:rPr lang="it-IT" b="1" dirty="0"/>
              <a:t>T₃</a:t>
            </a:r>
            <a:r>
              <a:rPr lang="it-IT" dirty="0"/>
              <a:t>, </a:t>
            </a:r>
          </a:p>
          <a:p>
            <a:pPr marL="0" indent="0">
              <a:buNone/>
            </a:pPr>
            <a:r>
              <a:rPr lang="it-IT" dirty="0"/>
              <a:t>ma la coppia </a:t>
            </a:r>
            <a:r>
              <a:rPr lang="it-IT" b="1" dirty="0"/>
              <a:t>T₂</a:t>
            </a:r>
            <a:r>
              <a:rPr lang="it-IT" dirty="0"/>
              <a:t> e </a:t>
            </a:r>
            <a:r>
              <a:rPr lang="it-IT" b="1" dirty="0"/>
              <a:t>T₃</a:t>
            </a:r>
            <a:r>
              <a:rPr lang="it-IT" dirty="0"/>
              <a:t> ha una caratteristica in più rispetto alla coppia </a:t>
            </a:r>
            <a:r>
              <a:rPr lang="it-IT" b="1" dirty="0"/>
              <a:t>T</a:t>
            </a:r>
            <a:r>
              <a:rPr lang="it-IT" dirty="0"/>
              <a:t> e </a:t>
            </a:r>
            <a:r>
              <a:rPr lang="it-IT" b="1" dirty="0"/>
              <a:t>T₁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/>
              <a:t>Infatti </a:t>
            </a:r>
            <a:r>
              <a:rPr lang="it-IT" b="1" dirty="0"/>
              <a:t>T₃</a:t>
            </a:r>
            <a:r>
              <a:rPr lang="it-IT" dirty="0"/>
              <a:t>, figura immagine, è disposta come </a:t>
            </a:r>
            <a:r>
              <a:rPr lang="it-IT" b="1" dirty="0"/>
              <a:t>T₂</a:t>
            </a:r>
            <a:r>
              <a:rPr lang="it-IT" dirty="0"/>
              <a:t>, figura origine: i </a:t>
            </a:r>
            <a:r>
              <a:rPr lang="it-IT" b="1" dirty="0"/>
              <a:t>lati corrispondenti </a:t>
            </a:r>
          </a:p>
          <a:p>
            <a:pPr marL="0" indent="0">
              <a:buNone/>
            </a:pPr>
            <a:r>
              <a:rPr lang="it-IT" dirty="0"/>
              <a:t>hanno la stessa direzione cioè </a:t>
            </a:r>
            <a:r>
              <a:rPr lang="it-IT" b="1" dirty="0"/>
              <a:t>sono paralleli</a:t>
            </a:r>
            <a:r>
              <a:rPr lang="it-IT" dirty="0"/>
              <a:t>. 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/>
              <a:t>Nel linguaggio matematico si dice che </a:t>
            </a:r>
            <a:r>
              <a:rPr lang="it-IT" b="1" dirty="0"/>
              <a:t>T₂</a:t>
            </a:r>
            <a:r>
              <a:rPr lang="it-IT" dirty="0"/>
              <a:t> e </a:t>
            </a:r>
            <a:r>
              <a:rPr lang="it-IT" b="1" dirty="0"/>
              <a:t>T₃</a:t>
            </a:r>
            <a:r>
              <a:rPr lang="it-IT" dirty="0"/>
              <a:t> sono </a:t>
            </a:r>
            <a:r>
              <a:rPr lang="it-IT" b="1" dirty="0"/>
              <a:t>figure</a:t>
            </a:r>
            <a:r>
              <a:rPr lang="it-IT" dirty="0"/>
              <a:t> </a:t>
            </a:r>
            <a:r>
              <a:rPr lang="it-IT" b="1" dirty="0"/>
              <a:t>omotetiche</a:t>
            </a:r>
            <a:r>
              <a:rPr lang="it-IT" dirty="0"/>
              <a:t>. </a:t>
            </a:r>
          </a:p>
          <a:p>
            <a:pPr>
              <a:buNone/>
            </a:pPr>
            <a:r>
              <a:rPr lang="it-IT" dirty="0"/>
              <a:t>La trasformazione che lega le due figure è detta </a:t>
            </a:r>
            <a:r>
              <a:rPr lang="it-IT" b="1" dirty="0"/>
              <a:t>omotetia</a:t>
            </a:r>
            <a:r>
              <a:rPr lang="it-IT" dirty="0"/>
              <a:t> (omotetia deriva dal greco e significa </a:t>
            </a:r>
            <a:r>
              <a:rPr lang="it-IT" i="1" dirty="0"/>
              <a:t>uguale disposizione</a:t>
            </a:r>
            <a:r>
              <a:rPr lang="it-IT" dirty="0"/>
              <a:t>).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DECE32B-D386-E446-9246-2C2FC06AC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700808"/>
            <a:ext cx="4032448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887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1152</Words>
  <Application>Microsoft Macintosh PowerPoint</Application>
  <PresentationFormat>Presentazione su schermo (4:3)</PresentationFormat>
  <Paragraphs>115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 Math</vt:lpstr>
      <vt:lpstr>Tema di Office</vt:lpstr>
      <vt:lpstr>Presentazione standard di PowerPoint</vt:lpstr>
      <vt:lpstr>Figure simili e rapporto di similitudine</vt:lpstr>
      <vt:lpstr>Figure simili e rapporto di similitudine</vt:lpstr>
      <vt:lpstr>Criteri di similitudine dei triangoli</vt:lpstr>
      <vt:lpstr>Caratteristiche dei poligoni simili</vt:lpstr>
      <vt:lpstr>Teoremi di Euclide</vt:lpstr>
      <vt:lpstr>Teoremi di Euclide</vt:lpstr>
      <vt:lpstr>Teoremi di Euclide</vt:lpstr>
      <vt:lpstr>Similitudine e omotetia </vt:lpstr>
      <vt:lpstr>Similitudine e omotetia </vt:lpstr>
      <vt:lpstr>Similitudine e omotetia </vt:lpstr>
      <vt:lpstr>Similitudine e omotetia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Quadrilateri</dc:title>
  <dc:creator>Elisa Favro</dc:creator>
  <cp:lastModifiedBy>Utente di Microsoft Office</cp:lastModifiedBy>
  <cp:revision>59</cp:revision>
  <dcterms:created xsi:type="dcterms:W3CDTF">2020-05-11T09:05:56Z</dcterms:created>
  <dcterms:modified xsi:type="dcterms:W3CDTF">2021-03-29T10:21:09Z</dcterms:modified>
</cp:coreProperties>
</file>